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0" r:id="rId1"/>
  </p:sldMasterIdLst>
  <p:sldIdLst>
    <p:sldId id="256" r:id="rId2"/>
    <p:sldId id="261" r:id="rId3"/>
    <p:sldId id="262" r:id="rId4"/>
    <p:sldId id="263" r:id="rId5"/>
    <p:sldId id="265" r:id="rId6"/>
    <p:sldId id="291" r:id="rId7"/>
    <p:sldId id="264" r:id="rId8"/>
    <p:sldId id="266" r:id="rId9"/>
    <p:sldId id="267" r:id="rId10"/>
    <p:sldId id="260" r:id="rId11"/>
    <p:sldId id="259" r:id="rId12"/>
    <p:sldId id="269" r:id="rId13"/>
    <p:sldId id="270" r:id="rId14"/>
    <p:sldId id="271" r:id="rId15"/>
    <p:sldId id="272" r:id="rId16"/>
    <p:sldId id="273" r:id="rId17"/>
    <p:sldId id="292" r:id="rId18"/>
    <p:sldId id="293" r:id="rId19"/>
    <p:sldId id="274" r:id="rId20"/>
    <p:sldId id="289" r:id="rId21"/>
    <p:sldId id="285" r:id="rId22"/>
    <p:sldId id="294" r:id="rId23"/>
    <p:sldId id="288" r:id="rId24"/>
    <p:sldId id="296" r:id="rId25"/>
    <p:sldId id="29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81"/>
  </p:normalViewPr>
  <p:slideViewPr>
    <p:cSldViewPr snapToGrid="0">
      <p:cViewPr>
        <p:scale>
          <a:sx n="104" d="100"/>
          <a:sy n="104" d="100"/>
        </p:scale>
        <p:origin x="896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6442E-0923-5372-75CA-0D1B897A62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FB42A0-BEE8-0917-48D7-9590315361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FB423B-572E-2182-6D9D-AE4F125C67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84A0C-0FBB-535C-76F9-47D268183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752628-E4E7-076C-2337-EABB1044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087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47185-8BD9-33D5-C498-A4D296CCC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C4F3F-0D76-1A26-E0D6-2193164C36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824555-5DDD-8919-EE11-5D9155CF6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32C94-44D2-A904-D611-D1E61947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8D267-4C4A-06FE-FAF8-6702D4B00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4513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59F30C-189D-D4A9-FC5E-174665023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C396C2-8752-CD1B-E5A6-DC75D1E4DA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9B270-174A-EA38-C29F-78A68546B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3732A-25C3-A1DB-3599-AE45390C9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CD25A-1F1E-D3E4-2BB7-E329526A7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5664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41D96-9DB8-4517-E0C5-86555B4AF9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B54C4-1902-ABC1-88DD-DA5540148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5EF71-4CD4-DB9B-489D-1720F8446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C4F61B-B159-5463-0FAF-B2E2DEC63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6A410B-F00C-E691-A2E7-BAAF783B91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99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6CA2A-4970-61BD-2CD3-B1BD7DFF86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6F75C-00C7-A17A-EB1B-EDFDB16E11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12DB-60B6-5DE4-1FA6-FCB07E310E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39A61-BD4F-0205-D323-6AC1ACD6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42A22C-B878-CA33-224A-1BC3EA53E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220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83D14-C082-67F1-3B19-8020C309D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1F9938-ADC2-99FF-671A-A03F93302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5E77E9-5C05-5994-6836-04F1E0832E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958FE3-99DD-7A22-1F2B-C29F5E19E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797A8-A133-C924-0ACF-CB365FC8B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8FA9E-EFCA-F1B3-EE30-BAC604F8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1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FE5B9-FB89-EE4D-98CC-54248DCE6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FDFE23-73E2-6245-B412-4CF2B6868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19818-E975-82E6-87E3-9975979D7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B2689D3-2B81-5ABD-6D15-43F1FE57B25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426C3B-30C8-D831-8A30-67B48DFA8B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98942A-6515-026E-CE19-9A6BEC552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EAD804-7E5E-6FFB-C80A-9F96096C0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EC542D-4DCB-395A-7177-B5952DBA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949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3F6C8-C398-AFBA-F956-0155F06E0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2B4C73-C762-066C-E96C-89B7206EC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051ED1-80EF-0E07-4AB9-341FA99F5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511E6-5AE1-92D5-2644-68BBA344E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4317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856EFED-52B0-9112-F296-910D57825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8D5F2-AAEE-9280-133E-825F9591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A8E97-A546-2567-3AFC-D65A0541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95376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DB18F-FAEE-284E-AF8B-82C481077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B15379-F0AD-7AFA-91CD-DBD13CB177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2FDDD3-1B7E-58E6-4786-F9F8994F00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FC9038-B1DE-1F97-95BB-66C3E6311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07269E-D4BB-660F-5D3E-9AA4D8C29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252F5A-95E4-778E-FD31-B1842C00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305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4D03B-02F2-027A-C370-96EA71FC2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394FC5D-DC7E-F21D-606D-D663F84BE6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5D033-0430-F7B2-1D78-8AE40BA78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870C4B5-C1B5-E075-CC97-24D8329A6B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54337-D30C-FF08-4A54-E6037C1B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D627F-8B60-8D49-5E23-1634F6480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05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D287FE-33FF-5F9C-F4C6-29FBDAEBF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7CCFD-30D0-0A8D-6660-9786EDCC89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1564C0-6D88-FB2C-7AAE-51A834CE5E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76FEBE9-50A6-7248-8332-4059B02CDD67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A5BE7-535D-C3E7-5FF5-66C22CA7B8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227602-FA87-357D-208C-5E8999E0A0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8680B4-0874-0A49-B5D3-48F5208BB0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1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19.png"/><Relationship Id="rId16" Type="http://schemas.openxmlformats.org/officeDocument/2006/relationships/image" Target="../media/image33.png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19" Type="http://schemas.openxmlformats.org/officeDocument/2006/relationships/image" Target="../media/image36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0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9A5D4E-1F4B-AE13-1D84-2BA5164644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6463" y="56891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Linking Antibody Properties to Therapeutic Effect Using Mathematical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9B9B43-93E6-1D81-1631-8590C7C091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6463" y="3073610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Helen Byrne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686555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F80AC-352D-0314-05FB-AAF7E116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97" y="1925052"/>
            <a:ext cx="5663956" cy="34787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8E1B9-C00A-65AF-BB59-C8455DF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901" y="1843893"/>
            <a:ext cx="5434508" cy="35599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FC6C6-C030-FFD9-B355-98A7D473D616}"/>
              </a:ext>
            </a:extLst>
          </p:cNvPr>
          <p:cNvSpPr txBox="1"/>
          <p:nvPr/>
        </p:nvSpPr>
        <p:spPr>
          <a:xfrm>
            <a:off x="2131320" y="5816458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Receptor number =10</a:t>
            </a:r>
            <a:r>
              <a:rPr lang="en-US" b="1" baseline="30000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8FF72-E8AA-02B7-E014-C41A514A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Avidity Barrier for Bivalent Antibodies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54C713-9C73-2B80-1EBC-BDE4FBFE2246}"/>
              </a:ext>
            </a:extLst>
          </p:cNvPr>
          <p:cNvSpPr txBox="1"/>
          <p:nvPr/>
        </p:nvSpPr>
        <p:spPr>
          <a:xfrm>
            <a:off x="8017654" y="5816458"/>
            <a:ext cx="251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Receptor number =10</a:t>
            </a:r>
            <a:r>
              <a:rPr lang="en-US" b="1" baseline="30000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962299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6DAD94-4874-FCFC-FB8B-D81160F75F04}"/>
              </a:ext>
            </a:extLst>
          </p:cNvPr>
          <p:cNvSpPr txBox="1"/>
          <p:nvPr/>
        </p:nvSpPr>
        <p:spPr>
          <a:xfrm>
            <a:off x="2178855" y="6280593"/>
            <a:ext cx="1979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Weak Avidity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D4E22-3B21-AD7A-89E5-DD2B686B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78" y="3675982"/>
            <a:ext cx="4043795" cy="2472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9B4B6-0626-B636-532C-9D8F878DC8A2}"/>
              </a:ext>
            </a:extLst>
          </p:cNvPr>
          <p:cNvSpPr txBox="1"/>
          <p:nvPr/>
        </p:nvSpPr>
        <p:spPr>
          <a:xfrm>
            <a:off x="8134096" y="6280593"/>
            <a:ext cx="21082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Strong Avidity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E0B0F8-E68E-F6FE-A015-80C8F8E4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98" y="3675982"/>
            <a:ext cx="4133850" cy="2527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AB920F-2339-7FE5-9B2F-3753538C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97" y="901701"/>
            <a:ext cx="4133851" cy="2527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B3A4F-7505-E551-370B-F220B83B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5" y="951464"/>
            <a:ext cx="3971059" cy="2427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CA5192-D297-5DC7-00BB-0F064B721107}"/>
              </a:ext>
            </a:extLst>
          </p:cNvPr>
          <p:cNvSpPr txBox="1"/>
          <p:nvPr/>
        </p:nvSpPr>
        <p:spPr>
          <a:xfrm>
            <a:off x="5063348" y="69943"/>
            <a:ext cx="2683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EC50 vs EC90</a:t>
            </a:r>
          </a:p>
        </p:txBody>
      </p:sp>
    </p:spTree>
    <p:extLst>
      <p:ext uri="{BB962C8B-B14F-4D97-AF65-F5344CB8AC3E}">
        <p14:creationId xmlns:p14="http://schemas.microsoft.com/office/powerpoint/2010/main" val="2965072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CCA4-9B82-BE71-218B-E7B30305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86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Calculating the Avidity Barrier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5C90E-A696-E140-E533-B719097C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80" y="1809372"/>
            <a:ext cx="5772011" cy="3545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D2DCE-2C31-959D-27DD-4230C1BFD91B}"/>
              </a:ext>
            </a:extLst>
          </p:cNvPr>
          <p:cNvSpPr txBox="1"/>
          <p:nvPr/>
        </p:nvSpPr>
        <p:spPr>
          <a:xfrm>
            <a:off x="181325" y="1631242"/>
            <a:ext cx="51650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Avidity barrier = concentration at which bivalent</a:t>
            </a:r>
          </a:p>
          <a:p>
            <a:r>
              <a:rPr lang="en-US" b="1" dirty="0"/>
              <a:t>Reaches maximum – concentration at which</a:t>
            </a:r>
          </a:p>
          <a:p>
            <a:r>
              <a:rPr lang="en-US" b="1" dirty="0"/>
              <a:t>monovalent reaches maximum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7D031D-B456-EB1D-0A39-1A092E1CC173}"/>
              </a:ext>
            </a:extLst>
          </p:cNvPr>
          <p:cNvCxnSpPr/>
          <p:nvPr/>
        </p:nvCxnSpPr>
        <p:spPr>
          <a:xfrm>
            <a:off x="9464635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E44A7-CC4A-B2F9-EE61-5648ADF1EB49}"/>
              </a:ext>
            </a:extLst>
          </p:cNvPr>
          <p:cNvCxnSpPr/>
          <p:nvPr/>
        </p:nvCxnSpPr>
        <p:spPr>
          <a:xfrm>
            <a:off x="10816442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68AAD794-8B16-3FEE-B2F4-D96146011779}"/>
              </a:ext>
            </a:extLst>
          </p:cNvPr>
          <p:cNvSpPr/>
          <p:nvPr/>
        </p:nvSpPr>
        <p:spPr>
          <a:xfrm rot="5400000">
            <a:off x="9998035" y="5213271"/>
            <a:ext cx="285008" cy="1472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3181E-DDF5-2EED-AA49-BB2EED853DF5}"/>
              </a:ext>
            </a:extLst>
          </p:cNvPr>
          <p:cNvSpPr txBox="1"/>
          <p:nvPr/>
        </p:nvSpPr>
        <p:spPr>
          <a:xfrm>
            <a:off x="9404271" y="6175220"/>
            <a:ext cx="1655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Avidity Barrier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F0BCA-1421-8F53-0E14-BAA107CE2D43}"/>
              </a:ext>
            </a:extLst>
          </p:cNvPr>
          <p:cNvSpPr txBox="1"/>
          <p:nvPr/>
        </p:nvSpPr>
        <p:spPr>
          <a:xfrm>
            <a:off x="68046" y="3038381"/>
            <a:ext cx="51076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Expectations: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Barrier large for high expression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Barrier increases with strength of avidity (k2)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CB4FD-6FF7-1CF6-68DC-EC3E6BE5F959}"/>
              </a:ext>
            </a:extLst>
          </p:cNvPr>
          <p:cNvSpPr txBox="1"/>
          <p:nvPr/>
        </p:nvSpPr>
        <p:spPr>
          <a:xfrm>
            <a:off x="181325" y="4353187"/>
            <a:ext cx="4069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is the relationship with affinity?</a:t>
            </a:r>
          </a:p>
        </p:txBody>
      </p:sp>
    </p:spTree>
    <p:extLst>
      <p:ext uri="{BB962C8B-B14F-4D97-AF65-F5344CB8AC3E}">
        <p14:creationId xmlns:p14="http://schemas.microsoft.com/office/powerpoint/2010/main" val="12077991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FA54C-A46B-D779-E6CD-A4F8889E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656" y="1838868"/>
            <a:ext cx="11056688" cy="31802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0CFC3-291F-1629-1A88-482A09240CB8}"/>
              </a:ext>
            </a:extLst>
          </p:cNvPr>
          <p:cNvSpPr txBox="1"/>
          <p:nvPr/>
        </p:nvSpPr>
        <p:spPr>
          <a:xfrm>
            <a:off x="1938676" y="318984"/>
            <a:ext cx="83146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Size of Avidity Barrier Increases with Affinity</a:t>
            </a:r>
          </a:p>
        </p:txBody>
      </p:sp>
    </p:spTree>
    <p:extLst>
      <p:ext uri="{BB962C8B-B14F-4D97-AF65-F5344CB8AC3E}">
        <p14:creationId xmlns:p14="http://schemas.microsoft.com/office/powerpoint/2010/main" val="645645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188D-2811-EAB6-6D25-F34A4B7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A1EA-73DA-7923-0740-065DD01F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 cell lines with receptor expression data</a:t>
            </a:r>
          </a:p>
          <a:p>
            <a:r>
              <a:rPr lang="en-US" dirty="0"/>
              <a:t>4 antibodies with different affinities in both bivalent and monovalent formats</a:t>
            </a:r>
          </a:p>
          <a:p>
            <a:r>
              <a:rPr lang="en-US" dirty="0"/>
              <a:t>Test antibody binding in vitro</a:t>
            </a:r>
          </a:p>
        </p:txBody>
      </p:sp>
    </p:spTree>
    <p:extLst>
      <p:ext uri="{BB962C8B-B14F-4D97-AF65-F5344CB8AC3E}">
        <p14:creationId xmlns:p14="http://schemas.microsoft.com/office/powerpoint/2010/main" val="2640299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a medical function&#10;&#10;Description automatically generated with medium confidence">
            <a:extLst>
              <a:ext uri="{FF2B5EF4-FFF2-40B4-BE49-F238E27FC236}">
                <a16:creationId xmlns:a16="http://schemas.microsoft.com/office/drawing/2014/main" id="{D208ABAD-3E31-FA7A-CA61-450D70B76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50949" y="819539"/>
            <a:ext cx="4148447" cy="3416368"/>
          </a:xfrm>
        </p:spPr>
      </p:pic>
      <p:pic>
        <p:nvPicPr>
          <p:cNvPr id="13" name="Picture 12" descr="A graph of a number of different types of fluorescence&#10;&#10;Description automatically generated">
            <a:extLst>
              <a:ext uri="{FF2B5EF4-FFF2-40B4-BE49-F238E27FC236}">
                <a16:creationId xmlns:a16="http://schemas.microsoft.com/office/drawing/2014/main" id="{CE505462-37A7-906F-9B83-23B35D7B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749"/>
          <a:stretch/>
        </p:blipFill>
        <p:spPr>
          <a:xfrm>
            <a:off x="1046747" y="494394"/>
            <a:ext cx="4472574" cy="3874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4E67B4-C9F5-ADB5-3621-20FD27CF6509}"/>
              </a:ext>
            </a:extLst>
          </p:cNvPr>
          <p:cNvSpPr txBox="1"/>
          <p:nvPr/>
        </p:nvSpPr>
        <p:spPr>
          <a:xfrm>
            <a:off x="1040018" y="4631222"/>
            <a:ext cx="4724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Low receptor number = small avidity barrier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5BD6D-9159-5771-3CC3-3A1AE42F1552}"/>
              </a:ext>
            </a:extLst>
          </p:cNvPr>
          <p:cNvSpPr txBox="1"/>
          <p:nvPr/>
        </p:nvSpPr>
        <p:spPr>
          <a:xfrm>
            <a:off x="6515594" y="4631222"/>
            <a:ext cx="4666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High receptor number= large avidity barrier</a:t>
            </a:r>
          </a:p>
        </p:txBody>
      </p:sp>
    </p:spTree>
    <p:extLst>
      <p:ext uri="{BB962C8B-B14F-4D97-AF65-F5344CB8AC3E}">
        <p14:creationId xmlns:p14="http://schemas.microsoft.com/office/powerpoint/2010/main" val="1005295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ell&#10;&#10;Description automatically generated">
            <a:extLst>
              <a:ext uri="{FF2B5EF4-FFF2-40B4-BE49-F238E27FC236}">
                <a16:creationId xmlns:a16="http://schemas.microsoft.com/office/drawing/2014/main" id="{AD513F38-542F-0D40-0247-51D94EC5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59" y="3572206"/>
            <a:ext cx="1798619" cy="1348964"/>
          </a:xfrm>
          <a:prstGeom prst="rect">
            <a:avLst/>
          </a:prstGeom>
        </p:spPr>
      </p:pic>
      <p:pic>
        <p:nvPicPr>
          <p:cNvPr id="5" name="Picture 4" descr="A graph of a cell&#10;&#10;Description automatically generated">
            <a:extLst>
              <a:ext uri="{FF2B5EF4-FFF2-40B4-BE49-F238E27FC236}">
                <a16:creationId xmlns:a16="http://schemas.microsoft.com/office/drawing/2014/main" id="{F030F0AD-CF7C-9C9D-FF47-22B9152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2" y="3640651"/>
            <a:ext cx="1798619" cy="1348964"/>
          </a:xfrm>
          <a:prstGeom prst="rect">
            <a:avLst/>
          </a:prstGeom>
        </p:spPr>
      </p:pic>
      <p:pic>
        <p:nvPicPr>
          <p:cNvPr id="7" name="Picture 6" descr="A graph of a cell&#10;&#10;Description automatically generated">
            <a:extLst>
              <a:ext uri="{FF2B5EF4-FFF2-40B4-BE49-F238E27FC236}">
                <a16:creationId xmlns:a16="http://schemas.microsoft.com/office/drawing/2014/main" id="{1FEAC9AF-5D03-FA4B-C89E-98D7E54F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662" y="3572206"/>
            <a:ext cx="1798619" cy="1348964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BA8B89F5-1A21-7020-BF63-169E5F4E4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84" y="5186382"/>
            <a:ext cx="1798619" cy="1348964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">
            <a:extLst>
              <a:ext uri="{FF2B5EF4-FFF2-40B4-BE49-F238E27FC236}">
                <a16:creationId xmlns:a16="http://schemas.microsoft.com/office/drawing/2014/main" id="{28124259-F4C2-8CC8-BD41-9FE0898D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365" y="3572206"/>
            <a:ext cx="1798619" cy="1348964"/>
          </a:xfrm>
          <a:prstGeom prst="rect">
            <a:avLst/>
          </a:prstGeom>
        </p:spPr>
      </p:pic>
      <p:pic>
        <p:nvPicPr>
          <p:cNvPr id="13" name="Picture 1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66F30E85-DA70-9CC8-1F52-08257EBE5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9" y="1908371"/>
            <a:ext cx="1798619" cy="1348964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33606E6F-2E99-3B6C-BAEA-17DC2FB3B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203" y="1908371"/>
            <a:ext cx="1798619" cy="1348964"/>
          </a:xfrm>
          <a:prstGeom prst="rect">
            <a:avLst/>
          </a:prstGeom>
        </p:spPr>
      </p:pic>
      <p:pic>
        <p:nvPicPr>
          <p:cNvPr id="17" name="Picture 1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0346CAF-E1A4-49A7-BE2D-5FFD9F8DF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706" y="1907745"/>
            <a:ext cx="1798619" cy="1348964"/>
          </a:xfrm>
          <a:prstGeom prst="rect">
            <a:avLst/>
          </a:prstGeom>
        </p:spPr>
      </p:pic>
      <p:pic>
        <p:nvPicPr>
          <p:cNvPr id="19" name="Picture 18" descr="A graph of a cell&#10;&#10;Description automatically generated">
            <a:extLst>
              <a:ext uri="{FF2B5EF4-FFF2-40B4-BE49-F238E27FC236}">
                <a16:creationId xmlns:a16="http://schemas.microsoft.com/office/drawing/2014/main" id="{C04B2E1B-E292-CCFB-87CC-5E5E17C4E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7020" y="338072"/>
            <a:ext cx="1798619" cy="1348964"/>
          </a:xfrm>
          <a:prstGeom prst="rect">
            <a:avLst/>
          </a:prstGeom>
        </p:spPr>
      </p:pic>
      <p:pic>
        <p:nvPicPr>
          <p:cNvPr id="21" name="Picture 20" descr="A graph of a cell&#10;&#10;Description automatically generated">
            <a:extLst>
              <a:ext uri="{FF2B5EF4-FFF2-40B4-BE49-F238E27FC236}">
                <a16:creationId xmlns:a16="http://schemas.microsoft.com/office/drawing/2014/main" id="{4BAD4A43-F5F8-FB6E-09BD-B3E4A5016C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100" y="1907745"/>
            <a:ext cx="1798619" cy="1348964"/>
          </a:xfrm>
          <a:prstGeom prst="rect">
            <a:avLst/>
          </a:prstGeom>
        </p:spPr>
      </p:pic>
      <p:pic>
        <p:nvPicPr>
          <p:cNvPr id="23" name="Picture 2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06AC5D1-D80F-88EC-A1C8-DD85C82DF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21" y="1917205"/>
            <a:ext cx="1798619" cy="1348964"/>
          </a:xfrm>
          <a:prstGeom prst="rect">
            <a:avLst/>
          </a:prstGeom>
        </p:spPr>
      </p:pic>
      <p:pic>
        <p:nvPicPr>
          <p:cNvPr id="25" name="Picture 2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1141E68-0A11-B6F2-0244-E24C718DF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709" y="322654"/>
            <a:ext cx="1798619" cy="1348964"/>
          </a:xfrm>
          <a:prstGeom prst="rect">
            <a:avLst/>
          </a:prstGeom>
        </p:spPr>
      </p:pic>
      <p:pic>
        <p:nvPicPr>
          <p:cNvPr id="27" name="Picture 2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BAD01A6-A86B-F950-0865-21E89FEA73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101" y="322654"/>
            <a:ext cx="1798619" cy="1348964"/>
          </a:xfrm>
          <a:prstGeom prst="rect">
            <a:avLst/>
          </a:prstGeom>
        </p:spPr>
      </p:pic>
      <p:pic>
        <p:nvPicPr>
          <p:cNvPr id="29" name="Picture 2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FCF4FE4-20C5-29DA-9DF5-E691155A64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7794" y="5186382"/>
            <a:ext cx="1798619" cy="1348964"/>
          </a:xfrm>
          <a:prstGeom prst="rect">
            <a:avLst/>
          </a:prstGeom>
        </p:spPr>
      </p:pic>
      <p:pic>
        <p:nvPicPr>
          <p:cNvPr id="31" name="Picture 3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D1710C1-F63E-8210-DD9A-B312B451C5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60" y="5186382"/>
            <a:ext cx="1798619" cy="1348964"/>
          </a:xfrm>
          <a:prstGeom prst="rect">
            <a:avLst/>
          </a:prstGeom>
        </p:spPr>
      </p:pic>
      <p:pic>
        <p:nvPicPr>
          <p:cNvPr id="33" name="Picture 3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4B8F375-1D8F-2ECA-CFA2-A024F76DB4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872" y="5186382"/>
            <a:ext cx="1798619" cy="1348964"/>
          </a:xfrm>
          <a:prstGeom prst="rect">
            <a:avLst/>
          </a:prstGeom>
        </p:spPr>
      </p:pic>
      <p:pic>
        <p:nvPicPr>
          <p:cNvPr id="35" name="Picture 3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98D1B970-9A30-A594-37D4-EE51899960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321" y="322654"/>
            <a:ext cx="1798619" cy="1348964"/>
          </a:xfrm>
          <a:prstGeom prst="rect">
            <a:avLst/>
          </a:prstGeom>
        </p:spPr>
      </p:pic>
      <p:pic>
        <p:nvPicPr>
          <p:cNvPr id="37" name="Picture 3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D8324EF-A433-C811-C556-B66325B703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9362" y="338072"/>
            <a:ext cx="1798619" cy="1348964"/>
          </a:xfrm>
          <a:prstGeom prst="rect">
            <a:avLst/>
          </a:prstGeom>
        </p:spPr>
      </p:pic>
      <p:pic>
        <p:nvPicPr>
          <p:cNvPr id="39" name="Picture 38" descr="A graph of a cell&#10;&#10;Description automatically generated">
            <a:extLst>
              <a:ext uri="{FF2B5EF4-FFF2-40B4-BE49-F238E27FC236}">
                <a16:creationId xmlns:a16="http://schemas.microsoft.com/office/drawing/2014/main" id="{121EE1E3-474F-1664-BCD8-5025FD32F8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321" y="3640651"/>
            <a:ext cx="1798619" cy="13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1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with boxing gloves&#10;&#10;Description automatically generated">
            <a:extLst>
              <a:ext uri="{FF2B5EF4-FFF2-40B4-BE49-F238E27FC236}">
                <a16:creationId xmlns:a16="http://schemas.microsoft.com/office/drawing/2014/main" id="{84C032CC-9E5A-C589-8A36-DA0A3AE4B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436" y="2003509"/>
            <a:ext cx="6794500" cy="46863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2F1E09-96D7-9A21-93F9-5530D5F2FB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Monovalent Wins</a:t>
            </a:r>
          </a:p>
        </p:txBody>
      </p:sp>
      <p:pic>
        <p:nvPicPr>
          <p:cNvPr id="4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440285EA-0767-9769-680D-78BF87F9E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6190" b="64429" l="52900" r="69367">
                        <a14:foregroundMark x1="64067" y1="44190" x2="64067" y2="44190"/>
                        <a14:foregroundMark x1="67867" y1="49714" x2="67867" y2="49714"/>
                        <a14:foregroundMark x1="58333" y1="49048" x2="58333" y2="49048"/>
                        <a14:foregroundMark x1="57633" y1="62238" x2="57633" y2="62238"/>
                        <a14:foregroundMark x1="69367" y1="55286" x2="69367" y2="55286"/>
                      </a14:backgroundRemoval>
                    </a14:imgEffect>
                  </a14:imgLayer>
                </a14:imgProps>
              </a:ext>
            </a:extLst>
          </a:blip>
          <a:srcRect l="50908" t="32672" r="29067" b="32035"/>
          <a:stretch/>
        </p:blipFill>
        <p:spPr>
          <a:xfrm>
            <a:off x="6819354" y="2466474"/>
            <a:ext cx="1611457" cy="1880185"/>
          </a:xfrm>
        </p:spPr>
      </p:pic>
      <p:pic>
        <p:nvPicPr>
          <p:cNvPr id="5" name="Picture 4" descr="A blue and black clock&#10;&#10;Description automatically generated">
            <a:extLst>
              <a:ext uri="{FF2B5EF4-FFF2-40B4-BE49-F238E27FC236}">
                <a16:creationId xmlns:a16="http://schemas.microsoft.com/office/drawing/2014/main" id="{A11F6757-F27C-6BA1-DF4B-A1F15FC4EA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6143" b="62810" l="42767" r="52867">
                        <a14:foregroundMark x1="52067" y1="41571" x2="52067" y2="41571"/>
                        <a14:foregroundMark x1="52167" y1="38619" x2="52167" y2="38619"/>
                        <a14:foregroundMark x1="45267" y1="62857" x2="45267" y2="62857"/>
                        <a14:foregroundMark x1="50100" y1="36143" x2="50100" y2="36143"/>
                        <a14:foregroundMark x1="52867" y1="39667" x2="52867" y2="39667"/>
                      </a14:backgroundRemoval>
                    </a14:imgEffect>
                  </a14:imgLayer>
                </a14:imgProps>
              </a:ext>
            </a:extLst>
          </a:blip>
          <a:srcRect l="41629" t="33291" r="46836" b="36170"/>
          <a:stretch/>
        </p:blipFill>
        <p:spPr>
          <a:xfrm>
            <a:off x="3195145" y="2268155"/>
            <a:ext cx="1006152" cy="1657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CB470C-7653-D0CB-827E-A87D008335EC}"/>
              </a:ext>
            </a:extLst>
          </p:cNvPr>
          <p:cNvSpPr txBox="1"/>
          <p:nvPr/>
        </p:nvSpPr>
        <p:spPr>
          <a:xfrm>
            <a:off x="5594684" y="3429000"/>
            <a:ext cx="73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87829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3CAAE-158C-2322-C34D-103B22711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83D54803-DDFB-62A6-9E47-F280A2DFB5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786" t="32672" r="29067" b="32035"/>
          <a:stretch/>
        </p:blipFill>
        <p:spPr>
          <a:xfrm>
            <a:off x="633664" y="591398"/>
            <a:ext cx="1833350" cy="960676"/>
          </a:xfrm>
        </p:spPr>
      </p:pic>
      <p:pic>
        <p:nvPicPr>
          <p:cNvPr id="5" name="Picture 4" descr="A blue and black clock&#10;&#10;Description automatically generated">
            <a:extLst>
              <a:ext uri="{FF2B5EF4-FFF2-40B4-BE49-F238E27FC236}">
                <a16:creationId xmlns:a16="http://schemas.microsoft.com/office/drawing/2014/main" id="{CCCC5D6F-4598-9B94-7599-23BA04E118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29" t="33291" r="45249" b="34174"/>
          <a:stretch/>
        </p:blipFill>
        <p:spPr>
          <a:xfrm>
            <a:off x="1298754" y="1621288"/>
            <a:ext cx="503169" cy="873316"/>
          </a:xfrm>
          <a:prstGeom prst="rect">
            <a:avLst/>
          </a:prstGeom>
        </p:spPr>
      </p:pic>
      <p:pic>
        <p:nvPicPr>
          <p:cNvPr id="7" name="Picture 6" descr="A diagram of a cell membrane&#10;&#10;Description automatically generated">
            <a:extLst>
              <a:ext uri="{FF2B5EF4-FFF2-40B4-BE49-F238E27FC236}">
                <a16:creationId xmlns:a16="http://schemas.microsoft.com/office/drawing/2014/main" id="{4E41D621-DFC5-692F-55DA-19808FD91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5" y="4595103"/>
            <a:ext cx="4320797" cy="1986749"/>
          </a:xfrm>
          <a:prstGeom prst="rect">
            <a:avLst/>
          </a:prstGeom>
        </p:spPr>
      </p:pic>
      <p:pic>
        <p:nvPicPr>
          <p:cNvPr id="8" name="Picture 7" descr="A diagram of cancer cells&#10;&#10;Description automatically generated">
            <a:extLst>
              <a:ext uri="{FF2B5EF4-FFF2-40B4-BE49-F238E27FC236}">
                <a16:creationId xmlns:a16="http://schemas.microsoft.com/office/drawing/2014/main" id="{D0635328-59F2-110A-CA66-7A8ABE1DA0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68" y="4245810"/>
            <a:ext cx="3401823" cy="23812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CF647FE-BE2D-2B8E-4845-30BDBA7F1AFC}"/>
              </a:ext>
            </a:extLst>
          </p:cNvPr>
          <p:cNvCxnSpPr>
            <a:cxnSpLocks/>
          </p:cNvCxnSpPr>
          <p:nvPr/>
        </p:nvCxnSpPr>
        <p:spPr>
          <a:xfrm flipV="1">
            <a:off x="9246503" y="109739"/>
            <a:ext cx="11875" cy="2034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57EBE5DE-7F13-B335-C81C-02059111CAF3}"/>
              </a:ext>
            </a:extLst>
          </p:cNvPr>
          <p:cNvSpPr/>
          <p:nvPr/>
        </p:nvSpPr>
        <p:spPr>
          <a:xfrm>
            <a:off x="9246503" y="717012"/>
            <a:ext cx="2049926" cy="1383119"/>
          </a:xfrm>
          <a:custGeom>
            <a:avLst/>
            <a:gdLst>
              <a:gd name="connsiteX0" fmla="*/ 0 w 5058888"/>
              <a:gd name="connsiteY0" fmla="*/ 2240881 h 2240881"/>
              <a:gd name="connsiteX1" fmla="*/ 1472540 w 5058888"/>
              <a:gd name="connsiteY1" fmla="*/ 1860870 h 2240881"/>
              <a:gd name="connsiteX2" fmla="*/ 2885704 w 5058888"/>
              <a:gd name="connsiteY2" fmla="*/ 281452 h 2240881"/>
              <a:gd name="connsiteX3" fmla="*/ 5058888 w 5058888"/>
              <a:gd name="connsiteY3" fmla="*/ 8320 h 22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888" h="2240881">
                <a:moveTo>
                  <a:pt x="0" y="2240881"/>
                </a:moveTo>
                <a:cubicBezTo>
                  <a:pt x="495794" y="2214161"/>
                  <a:pt x="991589" y="2187442"/>
                  <a:pt x="1472540" y="1860870"/>
                </a:cubicBezTo>
                <a:cubicBezTo>
                  <a:pt x="1953491" y="1534298"/>
                  <a:pt x="2287979" y="590210"/>
                  <a:pt x="2885704" y="281452"/>
                </a:cubicBezTo>
                <a:cubicBezTo>
                  <a:pt x="3483429" y="-27306"/>
                  <a:pt x="4271158" y="-9493"/>
                  <a:pt x="5058888" y="832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405ACE-1113-DBC0-EB44-EA498F067F42}"/>
              </a:ext>
            </a:extLst>
          </p:cNvPr>
          <p:cNvCxnSpPr>
            <a:cxnSpLocks/>
          </p:cNvCxnSpPr>
          <p:nvPr/>
        </p:nvCxnSpPr>
        <p:spPr>
          <a:xfrm>
            <a:off x="9246503" y="2100131"/>
            <a:ext cx="26146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56557FF-4167-1030-970C-C389677DD7DF}"/>
              </a:ext>
            </a:extLst>
          </p:cNvPr>
          <p:cNvSpPr txBox="1"/>
          <p:nvPr/>
        </p:nvSpPr>
        <p:spPr>
          <a:xfrm>
            <a:off x="7535874" y="1072636"/>
            <a:ext cx="180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6EB25E7C-91F8-7D02-FF4A-0367AB6BE4E4}"/>
              </a:ext>
            </a:extLst>
          </p:cNvPr>
          <p:cNvSpPr/>
          <p:nvPr/>
        </p:nvSpPr>
        <p:spPr>
          <a:xfrm rot="5400000">
            <a:off x="847650" y="3104793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AA2F549B-52EE-F5BC-63E8-7A6316F10FEC}"/>
              </a:ext>
            </a:extLst>
          </p:cNvPr>
          <p:cNvSpPr/>
          <p:nvPr/>
        </p:nvSpPr>
        <p:spPr>
          <a:xfrm>
            <a:off x="5637201" y="5436448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C59AB93-736E-F7F1-A9A4-E1FC3006856A}"/>
              </a:ext>
            </a:extLst>
          </p:cNvPr>
          <p:cNvSpPr/>
          <p:nvPr/>
        </p:nvSpPr>
        <p:spPr>
          <a:xfrm rot="16200000">
            <a:off x="9419649" y="3117940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F936CCD5-5F46-1054-4FFE-BF9B09CF74C1}"/>
              </a:ext>
            </a:extLst>
          </p:cNvPr>
          <p:cNvSpPr/>
          <p:nvPr/>
        </p:nvSpPr>
        <p:spPr>
          <a:xfrm>
            <a:off x="3055707" y="735968"/>
            <a:ext cx="4285169" cy="9676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Goal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0569F7-915F-E351-EB62-41345B3F8377}"/>
              </a:ext>
            </a:extLst>
          </p:cNvPr>
          <p:cNvSpPr txBox="1"/>
          <p:nvPr/>
        </p:nvSpPr>
        <p:spPr>
          <a:xfrm>
            <a:off x="8580891" y="2170618"/>
            <a:ext cx="444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 of Drug Concentration</a:t>
            </a:r>
          </a:p>
        </p:txBody>
      </p:sp>
    </p:spTree>
    <p:extLst>
      <p:ext uri="{BB962C8B-B14F-4D97-AF65-F5344CB8AC3E}">
        <p14:creationId xmlns:p14="http://schemas.microsoft.com/office/powerpoint/2010/main" val="5492503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F69C-A248-0B6C-0F6E-D411FA32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Synapse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B2744-C660-E795-B00F-6C8F3FCB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85" y="2111456"/>
            <a:ext cx="5176838" cy="362378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CDDC1B-37EF-2835-C86C-4E3ADCA2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31" y="2363392"/>
            <a:ext cx="5294582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54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8" y="336358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Monoclonal Antibodies (mAbs)</a:t>
            </a: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3027501" y="1819313"/>
            <a:ext cx="4121965" cy="36905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722174" y="2055052"/>
            <a:ext cx="3306129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722174" y="4233334"/>
            <a:ext cx="2907972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2800" b="1" dirty="0"/>
              <a:t>s</a:t>
            </a:r>
            <a:endParaRPr lang="en-US" sz="2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Bispecifics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dirty="0"/>
              <a:t>NK/T cell engagers</a:t>
            </a:r>
            <a:endParaRPr lang="en-US" sz="142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</p:txBody>
      </p:sp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9DF2D11-3A01-77BA-225C-3513A687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94" y="1819313"/>
            <a:ext cx="4670197" cy="40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F65A5-803D-3F4B-BD15-B6E4C662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Optimal Affinity for ADCC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7C63E323-47A4-9A9B-423E-553D23112C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8180" y="1599211"/>
            <a:ext cx="6216197" cy="4351338"/>
          </a:xfrm>
        </p:spPr>
      </p:pic>
      <p:pic>
        <p:nvPicPr>
          <p:cNvPr id="7" name="Picture 6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5A892404-10D7-6DA2-9BE0-BBDE97D3FF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982"/>
          <a:stretch/>
        </p:blipFill>
        <p:spPr>
          <a:xfrm>
            <a:off x="7500167" y="1108710"/>
            <a:ext cx="3632653" cy="56585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41A27A-8BC5-F763-F2F8-4249D0A1EC64}"/>
              </a:ext>
            </a:extLst>
          </p:cNvPr>
          <p:cNvSpPr txBox="1"/>
          <p:nvPr/>
        </p:nvSpPr>
        <p:spPr>
          <a:xfrm flipH="1">
            <a:off x="7500167" y="3753295"/>
            <a:ext cx="46677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A3BC2-5580-F8F1-965C-7C55A5BB5472}"/>
              </a:ext>
            </a:extLst>
          </p:cNvPr>
          <p:cNvSpPr txBox="1"/>
          <p:nvPr/>
        </p:nvSpPr>
        <p:spPr>
          <a:xfrm>
            <a:off x="2001794" y="6488668"/>
            <a:ext cx="463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pubmed.ncbi.nlm.nih.gov</a:t>
            </a:r>
            <a:r>
              <a:rPr lang="en-US" dirty="0"/>
              <a:t>/27322177/</a:t>
            </a:r>
          </a:p>
        </p:txBody>
      </p:sp>
    </p:spTree>
    <p:extLst>
      <p:ext uri="{BB962C8B-B14F-4D97-AF65-F5344CB8AC3E}">
        <p14:creationId xmlns:p14="http://schemas.microsoft.com/office/powerpoint/2010/main" val="3020253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B00449-170A-FE0D-33C6-45400D6A1855}"/>
              </a:ext>
            </a:extLst>
          </p:cNvPr>
          <p:cNvSpPr txBox="1"/>
          <p:nvPr/>
        </p:nvSpPr>
        <p:spPr>
          <a:xfrm>
            <a:off x="316729" y="153137"/>
            <a:ext cx="11557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Introducing ‘’Steric Penalty” on Bivalent Antibodies Reproduces Mazor Behavior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2C6531-2C98-BC9C-7451-CF184B31D604}"/>
              </a:ext>
            </a:extLst>
          </p:cNvPr>
          <p:cNvSpPr txBox="1"/>
          <p:nvPr/>
        </p:nvSpPr>
        <p:spPr>
          <a:xfrm>
            <a:off x="1965960" y="1910596"/>
            <a:ext cx="252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Without Steric Penalty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BDBF9-40A3-A6DB-9C43-EB752F14031E}"/>
              </a:ext>
            </a:extLst>
          </p:cNvPr>
          <p:cNvSpPr txBox="1"/>
          <p:nvPr/>
        </p:nvSpPr>
        <p:spPr>
          <a:xfrm>
            <a:off x="7879080" y="2036326"/>
            <a:ext cx="2176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With Steric Penalty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06E3E6-E8F1-0CF3-CA5F-BB025CC3ADD4}"/>
              </a:ext>
            </a:extLst>
          </p:cNvPr>
          <p:cNvSpPr txBox="1"/>
          <p:nvPr/>
        </p:nvSpPr>
        <p:spPr>
          <a:xfrm>
            <a:off x="8206541" y="1365774"/>
            <a:ext cx="1521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</a:t>
            </a:r>
            <a:r>
              <a:rPr lang="en-US" sz="3200" b="1" baseline="-25000" dirty="0"/>
              <a:t>4</a:t>
            </a:r>
            <a:r>
              <a:rPr lang="en-US" sz="3200" b="1" dirty="0"/>
              <a:t> &gt;&gt; k</a:t>
            </a:r>
            <a:r>
              <a:rPr lang="en-US" sz="3200" b="1" baseline="-25000" dirty="0"/>
              <a:t>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4236AB-D086-2B45-EE53-12E8612C3460}"/>
              </a:ext>
            </a:extLst>
          </p:cNvPr>
          <p:cNvSpPr txBox="1"/>
          <p:nvPr/>
        </p:nvSpPr>
        <p:spPr>
          <a:xfrm>
            <a:off x="2400983" y="1264572"/>
            <a:ext cx="13019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k</a:t>
            </a:r>
            <a:r>
              <a:rPr lang="en-US" sz="3200" b="1" baseline="-25000" dirty="0"/>
              <a:t>4</a:t>
            </a:r>
            <a:r>
              <a:rPr lang="en-US" sz="3200" b="1" dirty="0"/>
              <a:t> = k</a:t>
            </a:r>
            <a:r>
              <a:rPr lang="en-US" sz="3200" b="1" baseline="-25000" dirty="0"/>
              <a:t>5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FDD3537-FF81-AAC5-7407-06C5BA13D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2102" y="2622503"/>
            <a:ext cx="5490448" cy="40823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95528D1-7EDA-5215-E2D0-E7BD8EF7C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30" y="2622503"/>
            <a:ext cx="5490448" cy="408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203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207DD-C5AF-4232-D57E-F240897C3E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b="1" dirty="0"/>
              <a:t>Linking</a:t>
            </a:r>
            <a:r>
              <a:rPr lang="en-US" b="1" dirty="0"/>
              <a:t> Crosslinks to Response</a:t>
            </a:r>
          </a:p>
        </p:txBody>
      </p:sp>
      <p:pic>
        <p:nvPicPr>
          <p:cNvPr id="5" name="Picture 4" descr="A diagram of a cell&#10;&#10;Description automatically generated">
            <a:extLst>
              <a:ext uri="{FF2B5EF4-FFF2-40B4-BE49-F238E27FC236}">
                <a16:creationId xmlns:a16="http://schemas.microsoft.com/office/drawing/2014/main" id="{8B931BD2-1CAE-5558-5CC0-A3A246BE68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91" t="11924" r="30260" b="8585"/>
          <a:stretch/>
        </p:blipFill>
        <p:spPr>
          <a:xfrm>
            <a:off x="1075037" y="1927653"/>
            <a:ext cx="3781168" cy="4324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2AEC68-264F-DF04-516A-7E59FC89D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0340" y="3289299"/>
            <a:ext cx="3457940" cy="800786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5F348E48-5D1C-04D3-DB5F-2874547A5262}"/>
              </a:ext>
            </a:extLst>
          </p:cNvPr>
          <p:cNvSpPr/>
          <p:nvPr/>
        </p:nvSpPr>
        <p:spPr>
          <a:xfrm>
            <a:off x="5330583" y="3429000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651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07EB7-186A-A82F-C736-D353B2521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Synapse Model Fits to Mazor Data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535201-1F99-1B4D-ADC9-2C9E24A6B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09" y="2088176"/>
            <a:ext cx="7772400" cy="38144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D70010-0AC2-63B0-87D9-96CCFC5B23F5}"/>
              </a:ext>
            </a:extLst>
          </p:cNvPr>
          <p:cNvSpPr txBox="1"/>
          <p:nvPr/>
        </p:nvSpPr>
        <p:spPr>
          <a:xfrm>
            <a:off x="9246870" y="2857500"/>
            <a:ext cx="14221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baseline="-25000" dirty="0"/>
              <a:t>4</a:t>
            </a:r>
            <a:r>
              <a:rPr lang="en-US" sz="2800" dirty="0"/>
              <a:t> = 10</a:t>
            </a:r>
            <a:r>
              <a:rPr lang="en-US" sz="2800" baseline="30000" dirty="0"/>
              <a:t>-5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489604-4D2D-61E6-5F46-CD747F0FB3D7}"/>
              </a:ext>
            </a:extLst>
          </p:cNvPr>
          <p:cNvSpPr txBox="1"/>
          <p:nvPr/>
        </p:nvSpPr>
        <p:spPr>
          <a:xfrm>
            <a:off x="9246870" y="3626077"/>
            <a:ext cx="1413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k</a:t>
            </a:r>
            <a:r>
              <a:rPr lang="en-US" sz="2800" baseline="-25000" dirty="0"/>
              <a:t>5</a:t>
            </a:r>
            <a:r>
              <a:rPr lang="en-US" sz="2800" dirty="0"/>
              <a:t> = 10</a:t>
            </a:r>
            <a:r>
              <a:rPr lang="en-US" sz="2800" baseline="30000" dirty="0"/>
              <a:t>-7</a:t>
            </a:r>
          </a:p>
        </p:txBody>
      </p:sp>
    </p:spTree>
    <p:extLst>
      <p:ext uri="{BB962C8B-B14F-4D97-AF65-F5344CB8AC3E}">
        <p14:creationId xmlns:p14="http://schemas.microsoft.com/office/powerpoint/2010/main" val="35516696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8DA4BAA-B1B9-88F6-F829-6202925EBF8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921445"/>
              </p:ext>
            </p:extLst>
          </p:nvPr>
        </p:nvGraphicFramePr>
        <p:xfrm>
          <a:off x="2782870" y="0"/>
          <a:ext cx="8979217" cy="6911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9176258" imgH="7062261" progId="Prism9.Document">
                  <p:embed/>
                </p:oleObj>
              </mc:Choice>
              <mc:Fallback>
                <p:oleObj name="Prism 9" r:id="rId2" imgW="9176258" imgH="7062261" progId="Prism9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8DA4BAA-B1B9-88F6-F829-6202925EBF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82870" y="0"/>
                        <a:ext cx="8979217" cy="6911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BF8CA317-ED16-0D17-8D2E-80F6ECBB260B}"/>
              </a:ext>
            </a:extLst>
          </p:cNvPr>
          <p:cNvSpPr txBox="1"/>
          <p:nvPr/>
        </p:nvSpPr>
        <p:spPr>
          <a:xfrm>
            <a:off x="247135" y="3086471"/>
            <a:ext cx="17661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Next steps:</a:t>
            </a:r>
          </a:p>
        </p:txBody>
      </p:sp>
    </p:spTree>
    <p:extLst>
      <p:ext uri="{BB962C8B-B14F-4D97-AF65-F5344CB8AC3E}">
        <p14:creationId xmlns:p14="http://schemas.microsoft.com/office/powerpoint/2010/main" val="26887992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5D2E4-DA46-F9EC-4BCF-8CBA6EF79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Thank you to: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C1DD77-32A6-E414-66CD-FF261A938FF6}"/>
              </a:ext>
            </a:extLst>
          </p:cNvPr>
          <p:cNvSpPr txBox="1"/>
          <p:nvPr/>
        </p:nvSpPr>
        <p:spPr>
          <a:xfrm>
            <a:off x="838200" y="1865870"/>
            <a:ext cx="24988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Oxford:</a:t>
            </a:r>
          </a:p>
          <a:p>
            <a:r>
              <a:rPr lang="en-US" sz="2400" b="1" dirty="0"/>
              <a:t>Helen Byrne</a:t>
            </a:r>
          </a:p>
          <a:p>
            <a:r>
              <a:rPr lang="en-US" sz="2400" b="1" dirty="0"/>
              <a:t>Eamonn Gaffney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70E6E-14C0-5186-41DC-925AB4898BC4}"/>
              </a:ext>
            </a:extLst>
          </p:cNvPr>
          <p:cNvSpPr txBox="1"/>
          <p:nvPr/>
        </p:nvSpPr>
        <p:spPr>
          <a:xfrm>
            <a:off x="926757" y="3571102"/>
            <a:ext cx="19756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GSK:</a:t>
            </a:r>
          </a:p>
          <a:p>
            <a:r>
              <a:rPr lang="en-US" sz="2400" b="1" dirty="0"/>
              <a:t>James Yates</a:t>
            </a:r>
          </a:p>
          <a:p>
            <a:r>
              <a:rPr lang="en-US" sz="2400" b="1" dirty="0"/>
              <a:t>James Lodge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08A49A-7A47-1486-76D6-19B33E71A6D5}"/>
              </a:ext>
            </a:extLst>
          </p:cNvPr>
          <p:cNvSpPr txBox="1"/>
          <p:nvPr/>
        </p:nvSpPr>
        <p:spPr>
          <a:xfrm>
            <a:off x="5844745" y="3066199"/>
            <a:ext cx="33684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5328605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86F3-2B66-DB41-7EF2-4265773B2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Antibody Types</a:t>
            </a:r>
          </a:p>
        </p:txBody>
      </p:sp>
      <p:pic>
        <p:nvPicPr>
          <p:cNvPr id="5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D765157F-71A8-4253-6877-0DE680C38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786" t="32672" r="29067" b="32035"/>
          <a:stretch/>
        </p:blipFill>
        <p:spPr>
          <a:xfrm>
            <a:off x="2145322" y="2615101"/>
            <a:ext cx="4741292" cy="2484438"/>
          </a:xfrm>
        </p:spPr>
      </p:pic>
      <p:pic>
        <p:nvPicPr>
          <p:cNvPr id="7" name="Picture 6" descr="A blue and black clock&#10;&#10;Description automatically generated">
            <a:extLst>
              <a:ext uri="{FF2B5EF4-FFF2-40B4-BE49-F238E27FC236}">
                <a16:creationId xmlns:a16="http://schemas.microsoft.com/office/drawing/2014/main" id="{37FB9745-C80E-CD17-1882-C7CC005D76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29" t="33291" r="45249" b="34174"/>
          <a:stretch/>
        </p:blipFill>
        <p:spPr>
          <a:xfrm>
            <a:off x="7959969" y="2720608"/>
            <a:ext cx="1301262" cy="225851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8F2105-119B-4597-8D29-E6A0DB625A07}"/>
              </a:ext>
            </a:extLst>
          </p:cNvPr>
          <p:cNvSpPr txBox="1"/>
          <p:nvPr/>
        </p:nvSpPr>
        <p:spPr>
          <a:xfrm>
            <a:off x="2249905" y="5293895"/>
            <a:ext cx="2192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Bispecific, Bivalent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0D307D3-61A0-6D1F-1415-C4F849FF8E4B}"/>
              </a:ext>
            </a:extLst>
          </p:cNvPr>
          <p:cNvSpPr txBox="1"/>
          <p:nvPr/>
        </p:nvSpPr>
        <p:spPr>
          <a:xfrm>
            <a:off x="4965032" y="5293895"/>
            <a:ext cx="2575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Monospecific, Bivalent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E8F047-06DC-DD0D-9F02-A848B9EA3B01}"/>
              </a:ext>
            </a:extLst>
          </p:cNvPr>
          <p:cNvSpPr txBox="1"/>
          <p:nvPr/>
        </p:nvSpPr>
        <p:spPr>
          <a:xfrm>
            <a:off x="8092966" y="5293895"/>
            <a:ext cx="1420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Monovalent</a:t>
            </a:r>
          </a:p>
        </p:txBody>
      </p:sp>
    </p:spTree>
    <p:extLst>
      <p:ext uri="{BB962C8B-B14F-4D97-AF65-F5344CB8AC3E}">
        <p14:creationId xmlns:p14="http://schemas.microsoft.com/office/powerpoint/2010/main" val="4191449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80117-55C5-4388-B006-790A604DB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758" y="100429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	Antibody-Dependent Cellular Cytotoxicity</a:t>
            </a:r>
          </a:p>
        </p:txBody>
      </p:sp>
      <p:pic>
        <p:nvPicPr>
          <p:cNvPr id="4" name="Picture 3" descr="A diagram of cancer cells&#10;&#10;Description automatically generated">
            <a:extLst>
              <a:ext uri="{FF2B5EF4-FFF2-40B4-BE49-F238E27FC236}">
                <a16:creationId xmlns:a16="http://schemas.microsoft.com/office/drawing/2014/main" id="{965A527C-0603-6A48-0C46-5D0BE2DF65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503" y="2269505"/>
            <a:ext cx="6554993" cy="458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97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B97D-5F1E-4245-9F6C-E20786049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043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Linking Antibody Properties to Therapeutic Effect</a:t>
            </a:r>
          </a:p>
        </p:txBody>
      </p:sp>
      <p:pic>
        <p:nvPicPr>
          <p:cNvPr id="5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BFB4B38C-581A-C57D-CE0D-78A128F6B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786" t="32672" r="29067" b="32035"/>
          <a:stretch/>
        </p:blipFill>
        <p:spPr>
          <a:xfrm>
            <a:off x="838200" y="2468324"/>
            <a:ext cx="1833350" cy="960676"/>
          </a:xfrm>
        </p:spPr>
      </p:pic>
      <p:pic>
        <p:nvPicPr>
          <p:cNvPr id="6" name="Picture 5" descr="A blue and black clock&#10;&#10;Description automatically generated">
            <a:extLst>
              <a:ext uri="{FF2B5EF4-FFF2-40B4-BE49-F238E27FC236}">
                <a16:creationId xmlns:a16="http://schemas.microsoft.com/office/drawing/2014/main" id="{E6C8BD34-12C6-3613-D13A-424022E1D2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29" t="33291" r="45249" b="34174"/>
          <a:stretch/>
        </p:blipFill>
        <p:spPr>
          <a:xfrm>
            <a:off x="1593402" y="3496401"/>
            <a:ext cx="503169" cy="8733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B109C1-44A7-01E6-9369-5246FF8006B3}"/>
              </a:ext>
            </a:extLst>
          </p:cNvPr>
          <p:cNvSpPr txBox="1"/>
          <p:nvPr/>
        </p:nvSpPr>
        <p:spPr>
          <a:xfrm>
            <a:off x="589547" y="4692316"/>
            <a:ext cx="263168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Binding affinity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Antibody format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Receptor expression</a:t>
            </a:r>
          </a:p>
          <a:p>
            <a:endParaRPr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3A3FF30-360B-0AC7-1CD9-AEE430E8624F}"/>
              </a:ext>
            </a:extLst>
          </p:cNvPr>
          <p:cNvSpPr/>
          <p:nvPr/>
        </p:nvSpPr>
        <p:spPr>
          <a:xfrm>
            <a:off x="4156717" y="3008820"/>
            <a:ext cx="2923673" cy="79423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9BB75-3519-1EF8-B261-764467F5D043}"/>
              </a:ext>
            </a:extLst>
          </p:cNvPr>
          <p:cNvCxnSpPr>
            <a:cxnSpLocks/>
          </p:cNvCxnSpPr>
          <p:nvPr/>
        </p:nvCxnSpPr>
        <p:spPr>
          <a:xfrm flipV="1">
            <a:off x="9118441" y="2250962"/>
            <a:ext cx="11875" cy="2034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Freeform 9">
            <a:extLst>
              <a:ext uri="{FF2B5EF4-FFF2-40B4-BE49-F238E27FC236}">
                <a16:creationId xmlns:a16="http://schemas.microsoft.com/office/drawing/2014/main" id="{2C592B22-8533-2F40-81A1-7161F082E74E}"/>
              </a:ext>
            </a:extLst>
          </p:cNvPr>
          <p:cNvSpPr/>
          <p:nvPr/>
        </p:nvSpPr>
        <p:spPr>
          <a:xfrm>
            <a:off x="9118441" y="2858235"/>
            <a:ext cx="2049926" cy="1383119"/>
          </a:xfrm>
          <a:custGeom>
            <a:avLst/>
            <a:gdLst>
              <a:gd name="connsiteX0" fmla="*/ 0 w 5058888"/>
              <a:gd name="connsiteY0" fmla="*/ 2240881 h 2240881"/>
              <a:gd name="connsiteX1" fmla="*/ 1472540 w 5058888"/>
              <a:gd name="connsiteY1" fmla="*/ 1860870 h 2240881"/>
              <a:gd name="connsiteX2" fmla="*/ 2885704 w 5058888"/>
              <a:gd name="connsiteY2" fmla="*/ 281452 h 2240881"/>
              <a:gd name="connsiteX3" fmla="*/ 5058888 w 5058888"/>
              <a:gd name="connsiteY3" fmla="*/ 8320 h 22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888" h="2240881">
                <a:moveTo>
                  <a:pt x="0" y="2240881"/>
                </a:moveTo>
                <a:cubicBezTo>
                  <a:pt x="495794" y="2214161"/>
                  <a:pt x="991589" y="2187442"/>
                  <a:pt x="1472540" y="1860870"/>
                </a:cubicBezTo>
                <a:cubicBezTo>
                  <a:pt x="1953491" y="1534298"/>
                  <a:pt x="2287979" y="590210"/>
                  <a:pt x="2885704" y="281452"/>
                </a:cubicBezTo>
                <a:cubicBezTo>
                  <a:pt x="3483429" y="-27306"/>
                  <a:pt x="4271158" y="-9493"/>
                  <a:pt x="5058888" y="832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9BD7AC1-C084-FC4D-FFAA-AB7E9563DE74}"/>
              </a:ext>
            </a:extLst>
          </p:cNvPr>
          <p:cNvCxnSpPr>
            <a:cxnSpLocks/>
          </p:cNvCxnSpPr>
          <p:nvPr/>
        </p:nvCxnSpPr>
        <p:spPr>
          <a:xfrm>
            <a:off x="9118441" y="4241354"/>
            <a:ext cx="26146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4BA37F-2C79-838A-7B1E-1BF117C83B24}"/>
              </a:ext>
            </a:extLst>
          </p:cNvPr>
          <p:cNvSpPr txBox="1"/>
          <p:nvPr/>
        </p:nvSpPr>
        <p:spPr>
          <a:xfrm>
            <a:off x="7407812" y="3213859"/>
            <a:ext cx="180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B7C72A-DDE1-7211-9884-A9883032F235}"/>
              </a:ext>
            </a:extLst>
          </p:cNvPr>
          <p:cNvSpPr txBox="1"/>
          <p:nvPr/>
        </p:nvSpPr>
        <p:spPr>
          <a:xfrm>
            <a:off x="8767009" y="4492261"/>
            <a:ext cx="444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 of Drug Concentration</a:t>
            </a:r>
          </a:p>
        </p:txBody>
      </p:sp>
    </p:spTree>
    <p:extLst>
      <p:ext uri="{BB962C8B-B14F-4D97-AF65-F5344CB8AC3E}">
        <p14:creationId xmlns:p14="http://schemas.microsoft.com/office/powerpoint/2010/main" val="3272717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0BEA9921-A62C-7431-7D6E-B1A542D831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23786" t="32672" r="29067" b="32035"/>
          <a:stretch/>
        </p:blipFill>
        <p:spPr>
          <a:xfrm>
            <a:off x="633664" y="591398"/>
            <a:ext cx="1833350" cy="960676"/>
          </a:xfrm>
        </p:spPr>
      </p:pic>
      <p:pic>
        <p:nvPicPr>
          <p:cNvPr id="5" name="Picture 4" descr="A blue and black clock&#10;&#10;Description automatically generated">
            <a:extLst>
              <a:ext uri="{FF2B5EF4-FFF2-40B4-BE49-F238E27FC236}">
                <a16:creationId xmlns:a16="http://schemas.microsoft.com/office/drawing/2014/main" id="{3F04B088-0B8F-2652-FD6D-BB5A823635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29" t="33291" r="45249" b="34174"/>
          <a:stretch/>
        </p:blipFill>
        <p:spPr>
          <a:xfrm>
            <a:off x="1388866" y="1619475"/>
            <a:ext cx="503169" cy="873316"/>
          </a:xfrm>
          <a:prstGeom prst="rect">
            <a:avLst/>
          </a:prstGeom>
        </p:spPr>
      </p:pic>
      <p:pic>
        <p:nvPicPr>
          <p:cNvPr id="7" name="Picture 6" descr="A diagram of a cell membrane&#10;&#10;Description automatically generated">
            <a:extLst>
              <a:ext uri="{FF2B5EF4-FFF2-40B4-BE49-F238E27FC236}">
                <a16:creationId xmlns:a16="http://schemas.microsoft.com/office/drawing/2014/main" id="{12A0E08F-CEF8-6C5B-1D7D-8FF2B55145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615" y="4595103"/>
            <a:ext cx="4320797" cy="1986749"/>
          </a:xfrm>
          <a:prstGeom prst="rect">
            <a:avLst/>
          </a:prstGeom>
        </p:spPr>
      </p:pic>
      <p:pic>
        <p:nvPicPr>
          <p:cNvPr id="8" name="Picture 7" descr="A diagram of cancer cells&#10;&#10;Description automatically generated">
            <a:extLst>
              <a:ext uri="{FF2B5EF4-FFF2-40B4-BE49-F238E27FC236}">
                <a16:creationId xmlns:a16="http://schemas.microsoft.com/office/drawing/2014/main" id="{5AF8B449-6447-FF25-DDBB-1873CAE4C8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368" y="4245810"/>
            <a:ext cx="3401823" cy="238127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232A370-01F6-C2E4-5E8D-859B8E3E2671}"/>
              </a:ext>
            </a:extLst>
          </p:cNvPr>
          <p:cNvCxnSpPr>
            <a:cxnSpLocks/>
          </p:cNvCxnSpPr>
          <p:nvPr/>
        </p:nvCxnSpPr>
        <p:spPr>
          <a:xfrm flipV="1">
            <a:off x="9246503" y="109739"/>
            <a:ext cx="11875" cy="2034136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Freeform 13">
            <a:extLst>
              <a:ext uri="{FF2B5EF4-FFF2-40B4-BE49-F238E27FC236}">
                <a16:creationId xmlns:a16="http://schemas.microsoft.com/office/drawing/2014/main" id="{978C3276-740F-579D-9BD7-73E743323B78}"/>
              </a:ext>
            </a:extLst>
          </p:cNvPr>
          <p:cNvSpPr/>
          <p:nvPr/>
        </p:nvSpPr>
        <p:spPr>
          <a:xfrm>
            <a:off x="9246503" y="717012"/>
            <a:ext cx="2049926" cy="1383119"/>
          </a:xfrm>
          <a:custGeom>
            <a:avLst/>
            <a:gdLst>
              <a:gd name="connsiteX0" fmla="*/ 0 w 5058888"/>
              <a:gd name="connsiteY0" fmla="*/ 2240881 h 2240881"/>
              <a:gd name="connsiteX1" fmla="*/ 1472540 w 5058888"/>
              <a:gd name="connsiteY1" fmla="*/ 1860870 h 2240881"/>
              <a:gd name="connsiteX2" fmla="*/ 2885704 w 5058888"/>
              <a:gd name="connsiteY2" fmla="*/ 281452 h 2240881"/>
              <a:gd name="connsiteX3" fmla="*/ 5058888 w 5058888"/>
              <a:gd name="connsiteY3" fmla="*/ 8320 h 22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888" h="2240881">
                <a:moveTo>
                  <a:pt x="0" y="2240881"/>
                </a:moveTo>
                <a:cubicBezTo>
                  <a:pt x="495794" y="2214161"/>
                  <a:pt x="991589" y="2187442"/>
                  <a:pt x="1472540" y="1860870"/>
                </a:cubicBezTo>
                <a:cubicBezTo>
                  <a:pt x="1953491" y="1534298"/>
                  <a:pt x="2287979" y="590210"/>
                  <a:pt x="2885704" y="281452"/>
                </a:cubicBezTo>
                <a:cubicBezTo>
                  <a:pt x="3483429" y="-27306"/>
                  <a:pt x="4271158" y="-9493"/>
                  <a:pt x="5058888" y="832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7F9C7CB-04F8-11E9-61F7-9BF461ADC8B3}"/>
              </a:ext>
            </a:extLst>
          </p:cNvPr>
          <p:cNvCxnSpPr>
            <a:cxnSpLocks/>
          </p:cNvCxnSpPr>
          <p:nvPr/>
        </p:nvCxnSpPr>
        <p:spPr>
          <a:xfrm>
            <a:off x="9246503" y="2100131"/>
            <a:ext cx="2614627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BB433E3-39A4-4A0D-8EFE-4A37812FF170}"/>
              </a:ext>
            </a:extLst>
          </p:cNvPr>
          <p:cNvSpPr txBox="1"/>
          <p:nvPr/>
        </p:nvSpPr>
        <p:spPr>
          <a:xfrm>
            <a:off x="7535874" y="1072636"/>
            <a:ext cx="18085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Response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88092188-98D7-9F64-D346-AB7DE237076B}"/>
              </a:ext>
            </a:extLst>
          </p:cNvPr>
          <p:cNvSpPr/>
          <p:nvPr/>
        </p:nvSpPr>
        <p:spPr>
          <a:xfrm rot="5400000">
            <a:off x="847650" y="3104793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7D7BE442-0924-FD7A-5435-E0CEF7A66CFF}"/>
              </a:ext>
            </a:extLst>
          </p:cNvPr>
          <p:cNvSpPr/>
          <p:nvPr/>
        </p:nvSpPr>
        <p:spPr>
          <a:xfrm>
            <a:off x="5637201" y="5436448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FE76693C-3B79-9512-6B92-7A23E018FD0A}"/>
              </a:ext>
            </a:extLst>
          </p:cNvPr>
          <p:cNvSpPr/>
          <p:nvPr/>
        </p:nvSpPr>
        <p:spPr>
          <a:xfrm rot="16200000">
            <a:off x="8965900" y="3104793"/>
            <a:ext cx="1405378" cy="648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C18CEAA2-5D61-ED6A-56CD-3C3BB54505A5}"/>
              </a:ext>
            </a:extLst>
          </p:cNvPr>
          <p:cNvSpPr/>
          <p:nvPr/>
        </p:nvSpPr>
        <p:spPr>
          <a:xfrm>
            <a:off x="3055707" y="735968"/>
            <a:ext cx="4285169" cy="967629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Goal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964BEC3-4751-87CC-A2F9-270C01BA8898}"/>
              </a:ext>
            </a:extLst>
          </p:cNvPr>
          <p:cNvSpPr txBox="1"/>
          <p:nvPr/>
        </p:nvSpPr>
        <p:spPr>
          <a:xfrm>
            <a:off x="8580891" y="2170618"/>
            <a:ext cx="4444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Log of Drug Concentration</a:t>
            </a:r>
          </a:p>
        </p:txBody>
      </p:sp>
    </p:spTree>
    <p:extLst>
      <p:ext uri="{BB962C8B-B14F-4D97-AF65-F5344CB8AC3E}">
        <p14:creationId xmlns:p14="http://schemas.microsoft.com/office/powerpoint/2010/main" val="281020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B65C4-0A2D-71B1-98AE-78ED53FF6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2349" y="8474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/>
              <a:t>Potency and Efficacy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F88AF8-7C70-B6EA-5E92-42AD3FD130D8}"/>
              </a:ext>
            </a:extLst>
          </p:cNvPr>
          <p:cNvCxnSpPr>
            <a:cxnSpLocks/>
          </p:cNvCxnSpPr>
          <p:nvPr/>
        </p:nvCxnSpPr>
        <p:spPr>
          <a:xfrm flipV="1">
            <a:off x="3557573" y="1543760"/>
            <a:ext cx="0" cy="372687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8BF9CCF2-EFE5-3F5E-5ED0-0FD41BF2F753}"/>
              </a:ext>
            </a:extLst>
          </p:cNvPr>
          <p:cNvSpPr/>
          <p:nvPr/>
        </p:nvSpPr>
        <p:spPr>
          <a:xfrm>
            <a:off x="3569448" y="2602530"/>
            <a:ext cx="3077532" cy="2668102"/>
          </a:xfrm>
          <a:custGeom>
            <a:avLst/>
            <a:gdLst>
              <a:gd name="connsiteX0" fmla="*/ 0 w 5058888"/>
              <a:gd name="connsiteY0" fmla="*/ 2240881 h 2240881"/>
              <a:gd name="connsiteX1" fmla="*/ 1472540 w 5058888"/>
              <a:gd name="connsiteY1" fmla="*/ 1860870 h 2240881"/>
              <a:gd name="connsiteX2" fmla="*/ 2885704 w 5058888"/>
              <a:gd name="connsiteY2" fmla="*/ 281452 h 2240881"/>
              <a:gd name="connsiteX3" fmla="*/ 5058888 w 5058888"/>
              <a:gd name="connsiteY3" fmla="*/ 8320 h 22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888" h="2240881">
                <a:moveTo>
                  <a:pt x="0" y="2240881"/>
                </a:moveTo>
                <a:cubicBezTo>
                  <a:pt x="495794" y="2214161"/>
                  <a:pt x="991589" y="2187442"/>
                  <a:pt x="1472540" y="1860870"/>
                </a:cubicBezTo>
                <a:cubicBezTo>
                  <a:pt x="1953491" y="1534298"/>
                  <a:pt x="2287979" y="590210"/>
                  <a:pt x="2885704" y="281452"/>
                </a:cubicBezTo>
                <a:cubicBezTo>
                  <a:pt x="3483429" y="-27306"/>
                  <a:pt x="4271158" y="-9493"/>
                  <a:pt x="5058888" y="8320"/>
                </a:cubicBezTo>
              </a:path>
            </a:pathLst>
          </a:cu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A9D6E5DB-BF50-3BC8-357B-DEED918E6726}"/>
              </a:ext>
            </a:extLst>
          </p:cNvPr>
          <p:cNvSpPr/>
          <p:nvPr/>
        </p:nvSpPr>
        <p:spPr>
          <a:xfrm>
            <a:off x="6360149" y="1660605"/>
            <a:ext cx="3262284" cy="3578360"/>
          </a:xfrm>
          <a:custGeom>
            <a:avLst/>
            <a:gdLst>
              <a:gd name="connsiteX0" fmla="*/ 0 w 5058888"/>
              <a:gd name="connsiteY0" fmla="*/ 2240881 h 2240881"/>
              <a:gd name="connsiteX1" fmla="*/ 1472540 w 5058888"/>
              <a:gd name="connsiteY1" fmla="*/ 1860870 h 2240881"/>
              <a:gd name="connsiteX2" fmla="*/ 2885704 w 5058888"/>
              <a:gd name="connsiteY2" fmla="*/ 281452 h 2240881"/>
              <a:gd name="connsiteX3" fmla="*/ 5058888 w 5058888"/>
              <a:gd name="connsiteY3" fmla="*/ 8320 h 2240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58888" h="2240881">
                <a:moveTo>
                  <a:pt x="0" y="2240881"/>
                </a:moveTo>
                <a:cubicBezTo>
                  <a:pt x="495794" y="2214161"/>
                  <a:pt x="991589" y="2187442"/>
                  <a:pt x="1472540" y="1860870"/>
                </a:cubicBezTo>
                <a:cubicBezTo>
                  <a:pt x="1953491" y="1534298"/>
                  <a:pt x="2287979" y="590210"/>
                  <a:pt x="2885704" y="281452"/>
                </a:cubicBezTo>
                <a:cubicBezTo>
                  <a:pt x="3483429" y="-27306"/>
                  <a:pt x="4271158" y="-9493"/>
                  <a:pt x="5058888" y="8320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4579BC4-99CA-9D2B-EB41-82E213C86DAC}"/>
              </a:ext>
            </a:extLst>
          </p:cNvPr>
          <p:cNvCxnSpPr>
            <a:cxnSpLocks/>
          </p:cNvCxnSpPr>
          <p:nvPr/>
        </p:nvCxnSpPr>
        <p:spPr>
          <a:xfrm>
            <a:off x="3557573" y="5270632"/>
            <a:ext cx="6064860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4F71917-B6A3-EE22-6791-BA399A7A1950}"/>
              </a:ext>
            </a:extLst>
          </p:cNvPr>
          <p:cNvSpPr txBox="1"/>
          <p:nvPr/>
        </p:nvSpPr>
        <p:spPr>
          <a:xfrm>
            <a:off x="5127857" y="3893743"/>
            <a:ext cx="21817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Potency Difference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970C3C-563D-E591-C414-9FBF702654A4}"/>
              </a:ext>
            </a:extLst>
          </p:cNvPr>
          <p:cNvSpPr txBox="1"/>
          <p:nvPr/>
        </p:nvSpPr>
        <p:spPr>
          <a:xfrm>
            <a:off x="1607650" y="3364293"/>
            <a:ext cx="1808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Response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F9AE5BC-BF91-E754-ED40-D2A73B7DE8AB}"/>
              </a:ext>
            </a:extLst>
          </p:cNvPr>
          <p:cNvSpPr txBox="1"/>
          <p:nvPr/>
        </p:nvSpPr>
        <p:spPr>
          <a:xfrm>
            <a:off x="4137906" y="5520931"/>
            <a:ext cx="4444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Log of Drug Concentration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D3DBA-9993-CE9B-267A-29B3DA15377F}"/>
              </a:ext>
            </a:extLst>
          </p:cNvPr>
          <p:cNvCxnSpPr>
            <a:cxnSpLocks/>
          </p:cNvCxnSpPr>
          <p:nvPr/>
        </p:nvCxnSpPr>
        <p:spPr>
          <a:xfrm>
            <a:off x="5004600" y="3723390"/>
            <a:ext cx="2521615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A50F327-1EE2-22FA-02E1-C558C16CFF6B}"/>
              </a:ext>
            </a:extLst>
          </p:cNvPr>
          <p:cNvCxnSpPr>
            <a:cxnSpLocks/>
          </p:cNvCxnSpPr>
          <p:nvPr/>
        </p:nvCxnSpPr>
        <p:spPr>
          <a:xfrm>
            <a:off x="7373814" y="1543760"/>
            <a:ext cx="0" cy="1164271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69A5DB47-62BC-8D9C-62F9-541D49811DEB}"/>
              </a:ext>
            </a:extLst>
          </p:cNvPr>
          <p:cNvSpPr txBox="1"/>
          <p:nvPr/>
        </p:nvSpPr>
        <p:spPr>
          <a:xfrm>
            <a:off x="4818187" y="1857434"/>
            <a:ext cx="217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Efficacy Difference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3015941-EFED-F3F1-72C7-2F47E66E7D03}"/>
              </a:ext>
            </a:extLst>
          </p:cNvPr>
          <p:cNvSpPr txBox="1"/>
          <p:nvPr/>
        </p:nvSpPr>
        <p:spPr>
          <a:xfrm>
            <a:off x="10379676" y="2842054"/>
            <a:ext cx="875561" cy="369332"/>
          </a:xfrm>
          <a:prstGeom prst="rect">
            <a:avLst/>
          </a:prstGeom>
          <a:solidFill>
            <a:srgbClr val="0070C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Drug 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C9CBC22-8929-E597-8E23-71451B869CCC}"/>
              </a:ext>
            </a:extLst>
          </p:cNvPr>
          <p:cNvSpPr txBox="1"/>
          <p:nvPr/>
        </p:nvSpPr>
        <p:spPr>
          <a:xfrm>
            <a:off x="10401162" y="3699975"/>
            <a:ext cx="875561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Drug B</a:t>
            </a:r>
          </a:p>
        </p:txBody>
      </p:sp>
    </p:spTree>
    <p:extLst>
      <p:ext uri="{BB962C8B-B14F-4D97-AF65-F5344CB8AC3E}">
        <p14:creationId xmlns:p14="http://schemas.microsoft.com/office/powerpoint/2010/main" val="2284001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457D6-1B2D-1673-6683-39540C9FA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b="1" dirty="0"/>
              <a:t>Avidity</a:t>
            </a:r>
          </a:p>
        </p:txBody>
      </p:sp>
      <p:pic>
        <p:nvPicPr>
          <p:cNvPr id="5" name="Content Placeholder 4" descr="A diagram of a curve&#10;&#10;Description automatically generated">
            <a:extLst>
              <a:ext uri="{FF2B5EF4-FFF2-40B4-BE49-F238E27FC236}">
                <a16:creationId xmlns:a16="http://schemas.microsoft.com/office/drawing/2014/main" id="{75BC93FB-4BEC-3607-5D05-9B24FFB92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4726" y="1825625"/>
            <a:ext cx="7722547" cy="4351338"/>
          </a:xfrm>
        </p:spPr>
      </p:pic>
    </p:spTree>
    <p:extLst>
      <p:ext uri="{BB962C8B-B14F-4D97-AF65-F5344CB8AC3E}">
        <p14:creationId xmlns:p14="http://schemas.microsoft.com/office/powerpoint/2010/main" val="292879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2A65-9A67-DA1F-0EB1-7E041695C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248" y="372927"/>
            <a:ext cx="10515600" cy="1325563"/>
          </a:xfrm>
        </p:spPr>
        <p:txBody>
          <a:bodyPr/>
          <a:lstStyle/>
          <a:p>
            <a:pPr algn="ctr"/>
            <a:r>
              <a:rPr lang="en-US" b="1" dirty="0"/>
              <a:t>Which Format is Best?</a:t>
            </a:r>
          </a:p>
        </p:txBody>
      </p:sp>
      <p:pic>
        <p:nvPicPr>
          <p:cNvPr id="4" name="Content Placeholder 4" descr="A blue and purple lines&#10;&#10;Description automatically generated with medium confidence">
            <a:extLst>
              <a:ext uri="{FF2B5EF4-FFF2-40B4-BE49-F238E27FC236}">
                <a16:creationId xmlns:a16="http://schemas.microsoft.com/office/drawing/2014/main" id="{68D86CC6-25CB-6AEC-2DD6-26AE9EAFC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50908" t="32672" r="29067" b="32035"/>
          <a:stretch/>
        </p:blipFill>
        <p:spPr>
          <a:xfrm>
            <a:off x="1455819" y="2458449"/>
            <a:ext cx="2013825" cy="2484438"/>
          </a:xfrm>
        </p:spPr>
      </p:pic>
      <p:pic>
        <p:nvPicPr>
          <p:cNvPr id="5" name="Picture 4" descr="A blue and black clock&#10;&#10;Description automatically generated">
            <a:extLst>
              <a:ext uri="{FF2B5EF4-FFF2-40B4-BE49-F238E27FC236}">
                <a16:creationId xmlns:a16="http://schemas.microsoft.com/office/drawing/2014/main" id="{8D0A2C98-2B3D-5266-68A2-51C2B2416A2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629" t="33291" r="45249" b="34174"/>
          <a:stretch/>
        </p:blipFill>
        <p:spPr>
          <a:xfrm>
            <a:off x="8071727" y="2563956"/>
            <a:ext cx="1301262" cy="22585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44DCF7-001A-5581-1C6F-C7F6B4CAD379}"/>
              </a:ext>
            </a:extLst>
          </p:cNvPr>
          <p:cNvSpPr txBox="1"/>
          <p:nvPr/>
        </p:nvSpPr>
        <p:spPr>
          <a:xfrm>
            <a:off x="1548063" y="5137243"/>
            <a:ext cx="244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Monospecific, Bivalent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8F9F6D-713A-B360-1B99-EB17F81D35BC}"/>
              </a:ext>
            </a:extLst>
          </p:cNvPr>
          <p:cNvSpPr txBox="1"/>
          <p:nvPr/>
        </p:nvSpPr>
        <p:spPr>
          <a:xfrm>
            <a:off x="8204724" y="5137243"/>
            <a:ext cx="1355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Monovalent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A4A3BE-6F1B-1E34-ABE4-398A439FDB46}"/>
              </a:ext>
            </a:extLst>
          </p:cNvPr>
          <p:cNvSpPr txBox="1"/>
          <p:nvPr/>
        </p:nvSpPr>
        <p:spPr>
          <a:xfrm>
            <a:off x="5594684" y="3429000"/>
            <a:ext cx="738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19581568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4162</TotalTime>
  <Words>299</Words>
  <Application>Microsoft Macintosh PowerPoint</Application>
  <PresentationFormat>Widescreen</PresentationFormat>
  <Paragraphs>88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Prism 9</vt:lpstr>
      <vt:lpstr>Linking Antibody Properties to Therapeutic Effect Using Mathematical Modelling</vt:lpstr>
      <vt:lpstr>Monoclonal Antibodies (mAbs)</vt:lpstr>
      <vt:lpstr>Antibody Types</vt:lpstr>
      <vt:lpstr> Antibody-Dependent Cellular Cytotoxicity</vt:lpstr>
      <vt:lpstr>Linking Antibody Properties to Therapeutic Effect</vt:lpstr>
      <vt:lpstr>PowerPoint Presentation</vt:lpstr>
      <vt:lpstr>Potency and Efficacy</vt:lpstr>
      <vt:lpstr>Avidity</vt:lpstr>
      <vt:lpstr>Which Format is Best?</vt:lpstr>
      <vt:lpstr>Avidity Barrier for Bivalent Antibodies</vt:lpstr>
      <vt:lpstr>PowerPoint Presentation</vt:lpstr>
      <vt:lpstr>Calculating the Avidity Barrier</vt:lpstr>
      <vt:lpstr>PowerPoint Presentation</vt:lpstr>
      <vt:lpstr>Experimental validation</vt:lpstr>
      <vt:lpstr>PowerPoint Presentation</vt:lpstr>
      <vt:lpstr>PowerPoint Presentation</vt:lpstr>
      <vt:lpstr>Monovalent Wins</vt:lpstr>
      <vt:lpstr>PowerPoint Presentation</vt:lpstr>
      <vt:lpstr>Synapse Model</vt:lpstr>
      <vt:lpstr>Optimal Affinity for ADCC</vt:lpstr>
      <vt:lpstr>PowerPoint Presentation</vt:lpstr>
      <vt:lpstr>Linking Crosslinks to Response</vt:lpstr>
      <vt:lpstr>Synapse Model Fits to Mazor Data</vt:lpstr>
      <vt:lpstr>PowerPoint Presentation</vt:lpstr>
      <vt:lpstr>Thank you to: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Heirene</dc:creator>
  <cp:lastModifiedBy>Luke Heirene</cp:lastModifiedBy>
  <cp:revision>10</cp:revision>
  <dcterms:created xsi:type="dcterms:W3CDTF">2024-10-11T13:28:58Z</dcterms:created>
  <dcterms:modified xsi:type="dcterms:W3CDTF">2024-10-14T10:51:03Z</dcterms:modified>
</cp:coreProperties>
</file>